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3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986574f0009e1677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fefc3d183?pid=faa50ebd1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注意：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具有全同关系的概念仅仅是在外延上相同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在内涵上一定是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有区别的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。如果两个语词所表达的概念在内涵、外延上都相同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它们就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不属于全同关系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，而是一个概念的两种语词表达形式。如“西红柿”和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番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茄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”，它们的差别存在于语体色彩上，而在逻辑意义上没有任何差别。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fefc3d183?sp=1&amp;pid=faa50ebd1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2.包含关系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包含关系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，包括属种关系和种属关系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指一个概念的外延包含着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另一概念的全部外延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，后者仅仅是前者的一部分。当A与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两个概念具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有真包含关系时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，则所有的B都是A，并且有的A不是B。例如：“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“大学生”、“科学”和“人文科学”。真包含关系如图所示。</a:t>
            </a:r>
            <a:endParaRPr lang="en-US" altLang="zh-CN" sz="2800" dirty="0"/>
          </a:p>
        </p:txBody>
      </p:sp>
      <p:pic>
        <p:nvPicPr>
          <p:cNvPr id="3" name="P_7_BD#fefc3d183?pid=faa50ebd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9784" y="3797940"/>
            <a:ext cx="1920240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fefc3d183?pid=faa50ebd1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称属种关系或种属关系时，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其中外延较大的概念叫属概念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外延较小的概念叫种概念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。具有属种关系的概念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其内涵和外延具有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反变关系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（指同一个属种序列中，一个概念的内涵越丰富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外延就越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；反之，内涵越简单，外延就越大）。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fefc3d183?sp=1&amp;pid=faa50ebd1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3.交叉关系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交叉关系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，指某概念的部分外延与另一概念的部分外延重合。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B两个概念具有交叉关系时，则有一部分A是B，有一部分A不是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并且有一部分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B是A，有一部分B不是A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具有交叉关系的两个概念都不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能是单独概念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。例如：“青年”和“作家”、“畅销商品”和“高档商品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叉关系如图所示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pic>
        <p:nvPicPr>
          <p:cNvPr id="3" name="P_7_BD#fefc3d183?pid=faa50ebd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1496" y="4445640"/>
            <a:ext cx="1965960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b33ca29d3?pid=a2f353e3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（二）不相容关系</a:t>
            </a:r>
            <a:endParaRPr lang="en-US" altLang="zh-CN" sz="3000" dirty="0"/>
          </a:p>
        </p:txBody>
      </p:sp>
      <p:sp>
        <p:nvSpPr>
          <p:cNvPr id="3" name="P_7_BD#a5da28234?pid=b33ca29d3&amp;color=0,0,0&amp;vtp=1&amp;bbb=1&amp;hb=1"/>
          <p:cNvSpPr/>
          <p:nvPr/>
        </p:nvSpPr>
        <p:spPr>
          <a:xfrm>
            <a:off x="612648" y="1130379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不相容关系，又叫全异关系，指概念的外延没有任何重合。当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两个概念具有不相容关系时，则所有的A都不是B。例如：“植物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动物”、“科学”和“迷信”、“红色”和“蓝色”等。不相容关系如图所示。</a:t>
            </a:r>
            <a:endParaRPr lang="en-US" altLang="zh-CN" sz="2800" dirty="0"/>
          </a:p>
        </p:txBody>
      </p:sp>
      <p:pic>
        <p:nvPicPr>
          <p:cNvPr id="4" name="P_7_BD#a5da28234?pid=b33ca29d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608" y="3181350"/>
            <a:ext cx="2459736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a5da28234?pid=b33ca29d3&amp;color=0,0,0&amp;mp=1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概念间的不相容关系又分为两种情况。</a:t>
            </a:r>
            <a:endParaRPr lang="en-US" altLang="zh-CN" sz="2800" dirty="0"/>
          </a:p>
        </p:txBody>
      </p:sp>
      <p:pic>
        <p:nvPicPr>
          <p:cNvPr id="3" name="P_7_BD#a5da28234?htil=1&amp;pid=b33ca29d3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79021" y="1158177"/>
            <a:ext cx="1124712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7#a5da28234?htil=1&amp;sp=1&amp;pid=b33ca29d3&amp;color=0,0,0&amp;vtp=1&amp;bbb=1&amp;hb=1&amp;hs=1"/>
          <p:cNvSpPr/>
          <p:nvPr/>
        </p:nvSpPr>
        <p:spPr>
          <a:xfrm>
            <a:off x="612648" y="1084591"/>
            <a:ext cx="9710928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1.矛盾关系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矛盾关系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，指两个概念的外延没有任何重合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并且两个概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念的外延之和等于临近属概念的外延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。当A与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具有矛盾关系</a:t>
            </a:r>
            <a:endParaRPr lang="en-US" altLang="zh-CN" sz="2800" dirty="0"/>
          </a:p>
        </p:txBody>
      </p:sp>
      <p:sp>
        <p:nvSpPr>
          <p:cNvPr id="5" name="P_7_BD#a5da28234?pid=b33ca29d3&amp;color=0,0,0&amp;vtp=1&amp;bbb=1&amp;hb=1"/>
          <p:cNvSpPr/>
          <p:nvPr/>
        </p:nvSpPr>
        <p:spPr>
          <a:xfrm>
            <a:off x="612648" y="441199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具有矛盾关系的两个概念常常是一组肯定否定概念，如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”和“非金属”；但也可以是两个肯定概念，如“生”和“死”。</a:t>
            </a:r>
            <a:endParaRPr lang="en-US" altLang="zh-CN" sz="2800" dirty="0"/>
          </a:p>
        </p:txBody>
      </p:sp>
      <p:sp>
        <p:nvSpPr>
          <p:cNvPr id="6" name="P_7#a5da28234?htil=1&amp;sp=1&amp;pid=b33ca29d3&amp;color=0,0,0&amp;vtp=1&amp;bbb=1&amp;hb=1&amp;hs=1"/>
          <p:cNvSpPr/>
          <p:nvPr/>
        </p:nvSpPr>
        <p:spPr>
          <a:xfrm>
            <a:off x="612648" y="3065791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，则所有的A都不是B，并且A与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外延之和等于其临近属概念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。例如：“男人”和“女人”。矛盾关系如图所示。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7_BD#a5da28234?htil=2&amp;pid=b33ca29d3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79021" y="486288"/>
            <a:ext cx="1124712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7#a5da28234?htil=2&amp;sp=1&amp;pid=b33ca29d3&amp;color=0,0,0&amp;vtp=1&amp;bt=1&amp;bbb=1&amp;hb=1&amp;hs=1"/>
          <p:cNvSpPr/>
          <p:nvPr/>
        </p:nvSpPr>
        <p:spPr>
          <a:xfrm>
            <a:off x="612648" y="468000"/>
            <a:ext cx="9710928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2.反对关系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反对关系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，也叫对立关系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指两个概念的外延没有任何重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，并且两个概念的外延之和小于其临近属概念的外延。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P_7_BD#a5da28234?pid=b33ca29d3&amp;color=0,0,0&amp;vtp=1&amp;bbb=1&amp;hb=1"/>
          <p:cNvSpPr/>
          <p:nvPr/>
        </p:nvSpPr>
        <p:spPr>
          <a:xfrm>
            <a:off x="612648" y="44355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注意：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反对关系又分为上反对关系和下反对关系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上反对是指两个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命题必有一假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，可以同假；下反对是指两个命题必有一真，可以同真。</a:t>
            </a:r>
            <a:endParaRPr lang="en-US" altLang="zh-CN" sz="2800" spc="-50" dirty="0"/>
          </a:p>
        </p:txBody>
      </p:sp>
      <p:sp>
        <p:nvSpPr>
          <p:cNvPr id="5" name="P_7#a5da28234?htil=2&amp;sp=1&amp;pid=b33ca29d3&amp;color=0,0,0&amp;vtp=1&amp;bt=1&amp;bbb=1&amp;hb=1&amp;hs=1"/>
          <p:cNvSpPr/>
          <p:nvPr/>
        </p:nvSpPr>
        <p:spPr>
          <a:xfrm>
            <a:off x="612648" y="2454354"/>
            <a:ext cx="10968012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B具有反对关系时，则所有的A都不是B，所有的B都不是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，并且A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B外延之和小于其临近属概念C的外延。例如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传统教育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现代教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”等。反对关系如图所示。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025516f0?pid=150f00039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单元目标</a:t>
            </a:r>
            <a:endParaRPr lang="en-US" altLang="zh-CN" sz="3200" dirty="0"/>
          </a:p>
        </p:txBody>
      </p:sp>
      <p:sp>
        <p:nvSpPr>
          <p:cNvPr id="3" name="P_3_BD#c699a84aa?pid=7025516f0&amp;color=0,0,0&amp;vtp=1&amp;bbb=1&amp;hb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掌握基本的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逻辑方法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，构建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逻辑经验和知识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并在具体情境中运用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、完善这些经验和知识。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学会辨识语言表述中的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逻辑错误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，学会区分谬误和故意违反逻辑的语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言艺术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.在辨析逻辑错误时，形成负责任、重证据、会质疑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讲道理的理性态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进行简单的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逻辑推理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.清晰地认识语言与逻辑的关系，形成逻辑思维，提升思维品质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逻辑方法来构建并完善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6d45bebb.fixed?pid=932cd0202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语言积累、梳理与探究——逻辑思维</a:t>
            </a:r>
            <a:endParaRPr lang="en-US" altLang="zh-CN" sz="4000" dirty="0"/>
          </a:p>
        </p:txBody>
      </p:sp>
      <p:sp>
        <p:nvSpPr>
          <p:cNvPr id="3" name="C_3#86d45bebb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86d45bebb.fixed?pid=932cd0202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逻辑的力量</a:t>
            </a:r>
            <a:endParaRPr lang="en-US" altLang="zh-CN" sz="3200" dirty="0"/>
          </a:p>
        </p:txBody>
      </p:sp>
      <p:sp>
        <p:nvSpPr>
          <p:cNvPr id="5" name="C_3_BD#86d45bebb.fixed?pid=932cd0202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预备课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665a668fd?lid=665a668fd&amp;cid=665a668fd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3" name="C_1#目录1:665a668fd?lid=665a668fd&amp;cid=665a668fd&amp;vtp=1&amp;bt=1&amp;bbb=1">
            <a:hlinkClick r:id="rId1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65a668fd.fixed?pid=86d45bebb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665a668fd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b3dde517?pid=665a668f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一、概念的定义</a:t>
            </a:r>
            <a:endParaRPr lang="en-US" altLang="zh-CN" sz="3200" dirty="0"/>
          </a:p>
        </p:txBody>
      </p:sp>
      <p:sp>
        <p:nvSpPr>
          <p:cNvPr id="3" name="P_6_BD#fddfa7d0f?pid=7b3dde517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概念是思维的基本形式之一，反映客观事物的一般的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本质的特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。人类在认识过程中，把所感觉到的事物的共同特点抽出来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，就成为概念。比如从白雪、白马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白纸等事物里抽出它们的共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，就得出“白”的概念。每一个概念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揭示的是某一种事物或现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象的本质属性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我们借此就可以准确地把一种事物或现象跟其他事物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或现象区别开来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ddfa7d0f?pid=7b3dde517&amp;color=0,0,0&amp;vtp=1&amp;bt=1&amp;bbb=1&amp;hb=1"/>
          <p:cNvSpPr/>
          <p:nvPr/>
        </p:nvSpPr>
        <p:spPr>
          <a:xfrm>
            <a:off x="612648" y="46634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每一个概念都包括内涵和外延两个方面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概念的内涵就是概念对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事物的特有属性的反映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。概念的外延是具体的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具有概念所反映的特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有属性的那些事物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。如“脊椎动物”概念的内涵是有生命和有脊椎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的外延包括一切有脊椎的动物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，如鸟、鱼、蛇、兔、狼、豹等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的内涵增加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，外延就变小了。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2f353e3c?pid=665a668f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二、概念之间的关系</a:t>
            </a:r>
            <a:endParaRPr lang="en-US" altLang="zh-CN" sz="3200" dirty="0"/>
          </a:p>
        </p:txBody>
      </p:sp>
      <p:sp>
        <p:nvSpPr>
          <p:cNvPr id="3" name="P_6_BD#cd08169e3?pid=a2f353e3c&amp;color=0,0,0&amp;vtp=1&amp;bbb=1&amp;hb=1"/>
          <p:cNvSpPr/>
          <p:nvPr/>
        </p:nvSpPr>
        <p:spPr>
          <a:xfrm>
            <a:off x="612648" y="11744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根据概念在外延上是否有重合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可以把概念间的关系分为相容关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系和不相容关系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C_6_BD#faa50ebd1?pid=a2f353e3c&amp;color=0,0,0&amp;vtp=1&amp;bbb=1"/>
          <p:cNvSpPr/>
          <p:nvPr/>
        </p:nvSpPr>
        <p:spPr>
          <a:xfrm>
            <a:off x="612648" y="2505329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（一）相容关系</a:t>
            </a:r>
            <a:endParaRPr lang="en-US" altLang="zh-CN" sz="3000" dirty="0"/>
          </a:p>
        </p:txBody>
      </p:sp>
      <p:sp>
        <p:nvSpPr>
          <p:cNvPr id="5" name="P_7_BD#fefc3d183?pid=faa50ebd1&amp;color=0,0,0&amp;vtp=1&amp;bbb=1&amp;hb=1"/>
          <p:cNvSpPr/>
          <p:nvPr/>
        </p:nvSpPr>
        <p:spPr>
          <a:xfrm>
            <a:off x="612648" y="3170888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相容关系指概念的外延有部分重合或全部重合的关系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根据外延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重合情况的不同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，相容关系又可分为三种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以两个概念之间的关系进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行讲解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fefc3d183?sp=1&amp;pid=faa50ebd1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1.全同关系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全同关系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，也叫同一关系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指概念之间的外延完全重合而内涵相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。当A与B两个概念具有全同关系时，则所有的A是B，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并且所有的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A。例如：“中国的首都”和“北京”、“成年人”和“年满18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周岁的人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全同关系如图所示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pic>
        <p:nvPicPr>
          <p:cNvPr id="3" name="P_7_BD#fefc3d183?pid=faa50ebd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9512" y="3797940"/>
            <a:ext cx="1700784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1812</Words>
  <Application>WPS 演示</Application>
  <PresentationFormat>宽屏</PresentationFormat>
  <Paragraphs>105</Paragraphs>
  <Slides>16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2025-03-28T15:18:00Z</dcterms:created>
  <dcterms:modified xsi:type="dcterms:W3CDTF">2025-09-03T02:34:47Z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ACE2A4A1FD754AAC991E01961AFE0ECD_12</vt:lpwstr>
  </property>
  <property fmtid="{D5CDD505-2E9C-101B-9397-08002B2CF9AE}" pid="3" name="KSOProductBuildVer">
    <vt:lpwstr>2052-12.1.0.22529</vt:lpwstr>
  </property>
</Properties>
</file>